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0" r:id="rId3"/>
    <p:sldId id="281" r:id="rId4"/>
    <p:sldId id="283" r:id="rId5"/>
    <p:sldId id="305" r:id="rId6"/>
    <p:sldId id="298" r:id="rId7"/>
    <p:sldId id="284" r:id="rId8"/>
    <p:sldId id="294" r:id="rId9"/>
    <p:sldId id="295" r:id="rId10"/>
    <p:sldId id="296" r:id="rId11"/>
    <p:sldId id="297" r:id="rId12"/>
    <p:sldId id="285" r:id="rId13"/>
    <p:sldId id="299" r:id="rId14"/>
    <p:sldId id="300" r:id="rId15"/>
    <p:sldId id="301" r:id="rId16"/>
    <p:sldId id="302" r:id="rId17"/>
    <p:sldId id="303" r:id="rId18"/>
    <p:sldId id="304" r:id="rId19"/>
    <p:sldId id="310" r:id="rId20"/>
    <p:sldId id="306" r:id="rId21"/>
    <p:sldId id="307" r:id="rId22"/>
    <p:sldId id="30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399"/>
    <a:srgbClr val="A52C0B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94660"/>
  </p:normalViewPr>
  <p:slideViewPr>
    <p:cSldViewPr snapToGrid="0">
      <p:cViewPr>
        <p:scale>
          <a:sx n="100" d="100"/>
          <a:sy n="100" d="100"/>
        </p:scale>
        <p:origin x="147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C3B0F-E781-49E0-A729-213B1145ED73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EEC13-EE5E-4281-9E47-3ECE7CDC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19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676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10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6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11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63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12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336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13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31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14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95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15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79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16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47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17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88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18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49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19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4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08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20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398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21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691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22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132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23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5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5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2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6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9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7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22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8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168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58915-2529-45E9-A842-865B1B851100}" type="slidenum">
              <a:rPr lang="ru-RU" smtClean="0">
                <a:cs typeface="Arial" charset="0"/>
              </a:rPr>
              <a:pPr/>
              <a:t>9</a:t>
            </a:fld>
            <a:endParaRPr 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6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1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0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7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42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D841407-485D-4176-91EF-A7C1F6EFB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69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4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08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7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6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2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66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9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5EECB-1903-4C3D-A7ED-4A06E09CDEBF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D2092-E988-4187-905D-E7E1FBFE44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0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63" name="Text Box 12"/>
          <p:cNvSpPr txBox="1">
            <a:spLocks noChangeArrowheads="1"/>
          </p:cNvSpPr>
          <p:nvPr/>
        </p:nvSpPr>
        <p:spPr bwMode="auto">
          <a:xfrm>
            <a:off x="113583" y="2873112"/>
            <a:ext cx="11878266" cy="107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Порядок проведения </a:t>
            </a:r>
            <a:r>
              <a:rPr lang="ru-RU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эвакуационных мероприятий </a:t>
            </a:r>
          </a:p>
          <a:p>
            <a:pPr algn="ctr"/>
            <a:r>
              <a:rPr lang="ru-RU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федеральных органах исполнительной власти</a:t>
            </a:r>
            <a:endParaRPr lang="ru-RU" sz="32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1468590" y="-1136"/>
            <a:ext cx="8816975" cy="6001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latin typeface="Times New Roman" panose="02020603050405020304" pitchFamily="18" charset="0"/>
              </a:rPr>
              <a:t>МИНИСТЕРСТВО РОССИЙСКОЙ ФЕДЕРАЦИИ </a:t>
            </a:r>
            <a:br>
              <a:rPr lang="ru-RU" sz="1100" b="1" i="1" dirty="0" smtClean="0">
                <a:latin typeface="Times New Roman" panose="02020603050405020304" pitchFamily="18" charset="0"/>
              </a:rPr>
            </a:br>
            <a:r>
              <a:rPr lang="ru-RU" sz="1100" b="1" i="1" dirty="0" smtClean="0">
                <a:latin typeface="Times New Roman" panose="02020603050405020304" pitchFamily="18" charset="0"/>
              </a:rPr>
              <a:t>ПО ДЕЛАМ ГРАЖДАНСКОЙ ОБОРОНЫ, ЧРЕЗВЫЧАЙНЫМ СИТУАЦИЯМ </a:t>
            </a:r>
            <a:br>
              <a:rPr lang="ru-RU" sz="1100" b="1" i="1" dirty="0" smtClean="0">
                <a:latin typeface="Times New Roman" panose="02020603050405020304" pitchFamily="18" charset="0"/>
              </a:rPr>
            </a:br>
            <a:r>
              <a:rPr lang="ru-RU" sz="1100" b="1" i="1" dirty="0" smtClean="0">
                <a:latin typeface="Times New Roman" panose="02020603050405020304" pitchFamily="18" charset="0"/>
              </a:rPr>
              <a:t>И ЛИКВИДАЦИИ ПОСЛЕДСТВИЙ СТИХИЙНЫХ БЕДСТВИЙ</a:t>
            </a:r>
            <a:endParaRPr lang="ru-RU" sz="1100" b="1" i="1" dirty="0">
              <a:latin typeface="Times New Roman" panose="02020603050405020304" pitchFamily="18" charset="0"/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381943" y="6392288"/>
            <a:ext cx="8816975" cy="3385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г. Москва, 2021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817296" y="823512"/>
            <a:ext cx="10632934" cy="83097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Семинара по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гражданской обороне с руководителями (работниками) структурных подразделений, уполномоченных на решение задач в области гражданской обороны, федеральных органов исполнительной власти</a:t>
            </a: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в ФГБВОУ ВО «Академия гражданской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защиты МЧС России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»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4855221" y="4922706"/>
            <a:ext cx="6810797" cy="10771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Советник Департамента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гражданской обороны </a:t>
            </a:r>
            <a:endParaRPr lang="ru-RU" sz="16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и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защиты 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населения МЧС России</a:t>
            </a:r>
          </a:p>
          <a:p>
            <a:pPr algn="ctr" defTabSz="1058599">
              <a:defRPr/>
            </a:pPr>
            <a:endParaRPr lang="ru-RU" sz="16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полковник	ЛАХНОВ Евгений Александрович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27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4026" y="4068217"/>
            <a:ext cx="10860651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проведения эвакуационных мероприятий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федеральными органами исполнительной власти, государственными корпорациями, органами государственной власти субъектов Российской Федерации, органами местного самоуправления и организациями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разрабатываются и реализуются взаимоувязанные по месту и времени общегосударственные меры, направленные на максимально возможное снижение масштабов людских потерь и обеспечение сохранности материальных и культурных ценностей от существующих опасностей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4025" y="5648620"/>
            <a:ext cx="10860651" cy="6359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мерам обеспечения проведения эвакуационных мероприятий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относятся: правовые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экономические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информационные и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иные меры.</a:t>
            </a: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3054" y="3331116"/>
            <a:ext cx="11695829" cy="3754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проведения эвакуации из зон возможных опасностей в установленные сроки.</a:t>
            </a:r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3115601" y="730445"/>
            <a:ext cx="6096000" cy="575215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задачи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эвакуационных мероприятий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3057" y="1381542"/>
            <a:ext cx="11695828" cy="3400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и поддержание в готовности органов управления, эвакуационных органов, сил и средств к выполнению задач по предназначению;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3056" y="1828504"/>
            <a:ext cx="11695829" cy="6586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районов для размещения и жизнеобеспечения эвакуированного населения, а также обеспечения размещения и хранения материальных и культурных ценностей;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3055" y="2565605"/>
            <a:ext cx="11695829" cy="6586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оповещение федеральных органов исполнительной власти, органов государственной власти субъектов Российской Федерации, органов местного самоуправления и организаций, а также населения о начале проведения эвакуации;</a:t>
            </a:r>
          </a:p>
        </p:txBody>
      </p:sp>
    </p:spTree>
    <p:extLst>
      <p:ext uri="{BB962C8B-B14F-4D97-AF65-F5344CB8AC3E}">
        <p14:creationId xmlns:p14="http://schemas.microsoft.com/office/powerpoint/2010/main" val="33772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42798" y="62651"/>
            <a:ext cx="9139477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</a:rPr>
              <a:t>Организация 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483" y="745977"/>
            <a:ext cx="11310974" cy="12022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подготовки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планирования)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общее руководство проведением эвакуации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подготовка безопасных районов для размещения эвакуируемого населения и его жизнеобеспечения, хранения материальных и культурных ценностей в федеральных органах исполнительной власти, органах государственной власти субъектов Российской Федерации, органах местного самоуправления и организациях </a:t>
            </a:r>
            <a:r>
              <a:rPr lang="ru-RU" sz="1600" b="1" dirty="0" smtClean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возлагаются на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1600" b="1" dirty="0" smtClean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руководителей. </a:t>
            </a:r>
            <a:endParaRPr lang="ru-RU" sz="16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9483" y="2050444"/>
            <a:ext cx="11310974" cy="9417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Органы, осуществляющие управление гражданской обороной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организуют и координируют работу эвакуационных, транспортных органов и других служб по эвакуации населения, материальных и культурных ценностей, а также всестороннему обеспечению эвакуационных мероприятий.</a:t>
            </a: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Группа 10"/>
          <p:cNvGrpSpPr/>
          <p:nvPr/>
        </p:nvGrpSpPr>
        <p:grpSpPr>
          <a:xfrm>
            <a:off x="299876" y="3384969"/>
            <a:ext cx="11600024" cy="3002964"/>
            <a:chOff x="299876" y="3384969"/>
            <a:chExt cx="11600024" cy="3002964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6592589" y="5729291"/>
              <a:ext cx="5307311" cy="65864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6. Практическая разработка </a:t>
              </a: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и оформление планов эвакуационных мероприятий.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776271" y="3384969"/>
              <a:ext cx="4417397" cy="3754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Организация эвакуационных мероприятий</a:t>
              </a:r>
              <a:endPara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99876" y="3883061"/>
              <a:ext cx="6096000" cy="65864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 Разработка организационно-распорядительных документов по подготовке и проведению эвакуационных мероприятий;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99876" y="4664308"/>
              <a:ext cx="6096000" cy="65864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 Подготовка и </a:t>
              </a: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поведение аналитических материалов о возможных </a:t>
              </a: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угрозах;</a:t>
              </a:r>
              <a:endPara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9876" y="5445555"/>
              <a:ext cx="6096000" cy="9417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 Формирование исходных данных для планирования эвакуационных мероприятий, на основании аналитических материалов о возможных угрозах;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592589" y="3895761"/>
              <a:ext cx="5307311" cy="3754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 Планирование эвакуационных </a:t>
              </a: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мероприятий;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592589" y="4372587"/>
              <a:ext cx="5307311" cy="122495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5. Разработка и </a:t>
              </a: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реализация государственных, региональных, муниципальных и ведомственных программ, предусматривающих финансовое обеспечение выполнения эвакуационных мероприятий;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96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267450" y="3283355"/>
            <a:ext cx="5715000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Эвакоприемные</a:t>
            </a: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комиссии</a:t>
            </a: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создаются в безопасных районах органами местного самоуправления населенных пунктов, на территорию которых планируется эвакуация</a:t>
            </a:r>
            <a:r>
              <a:rPr lang="ru-RU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Основными задачами </a:t>
            </a:r>
            <a:r>
              <a:rPr lang="ru-RU" sz="1400" b="1" i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эвакоприемных</a:t>
            </a: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комиссий являются: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а) планирование приема, размещения и первоочередного жизнеобеспечения эвакуированного населения;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б) организация и контроль комплектования, качественной подготовки подведомственных </a:t>
            </a:r>
            <a:r>
              <a:rPr lang="ru-RU" sz="1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эвакоприемных</a:t>
            </a: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комиссий;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в) организация и контроль обеспечения приема, размещения и первоочередного жизнеобеспечения эвакуированного населения;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г) учет и обеспечение хранения материальных и культурных ценностей.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212" y="3283355"/>
            <a:ext cx="5487117" cy="2554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Эвакуационные комиссии</a:t>
            </a: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создаются в федеральных органах исполнительной власти, во всех субъектах Российской Федерации, муниципальных образованиях и организациях, где планируется проведение эвакуационных мероприятий.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Основными задачами эвакуационных комиссий являются: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а) планирование эвакуации на соответствующем уровне;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б) осуществление контроля за планированием эвакуации в подведомственных органах и организациях;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в) организация и контроль подготовки и проведения эвакуации.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Эвакуационные органы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9" name="Группа 58"/>
          <p:cNvGrpSpPr/>
          <p:nvPr/>
        </p:nvGrpSpPr>
        <p:grpSpPr>
          <a:xfrm>
            <a:off x="316783" y="647974"/>
            <a:ext cx="11665667" cy="2524258"/>
            <a:chOff x="316783" y="647974"/>
            <a:chExt cx="11665667" cy="252425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081837" y="1452171"/>
              <a:ext cx="4900613" cy="9417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администрации пунктов посадки (высадки) населения, погрузки (выгрузки) материальных и культурных ценностей на </a:t>
              </a:r>
              <a:r>
                <a:rPr lang="ru-RU" sz="1600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транспорт</a:t>
              </a:r>
              <a:endPara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42950" y="647974"/>
              <a:ext cx="10410825" cy="4108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Эвакуационные органы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16783" y="1485754"/>
              <a:ext cx="2576988" cy="3527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эвакуационные комиссии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16783" y="1975388"/>
              <a:ext cx="2576988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 err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эвакоприемные</a:t>
              </a: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комиссии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411966" y="1472597"/>
              <a:ext cx="3231526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сборные эвакуационные пункты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11966" y="1977063"/>
              <a:ext cx="3231526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промежуточные пункты эвакуации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411966" y="2475077"/>
              <a:ext cx="3231526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приемные эвакуационные пункты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081837" y="2513590"/>
              <a:ext cx="4900613" cy="6586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группы управления на маршрутах пешей эвакуации населения</a:t>
              </a: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133725" y="1304925"/>
              <a:ext cx="3771900" cy="95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133725" y="1296476"/>
              <a:ext cx="0" cy="13853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6896100" y="1314450"/>
              <a:ext cx="4763" cy="13799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10" idx="3"/>
              <a:endCxn id="12" idx="1"/>
            </p:cNvCxnSpPr>
            <p:nvPr/>
          </p:nvCxnSpPr>
          <p:spPr>
            <a:xfrm flipV="1">
              <a:off x="2893771" y="1660341"/>
              <a:ext cx="518195" cy="18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11" idx="3"/>
              <a:endCxn id="13" idx="1"/>
            </p:cNvCxnSpPr>
            <p:nvPr/>
          </p:nvCxnSpPr>
          <p:spPr>
            <a:xfrm>
              <a:off x="2893771" y="2163132"/>
              <a:ext cx="518195" cy="1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>
              <a:endCxn id="15" idx="1"/>
            </p:cNvCxnSpPr>
            <p:nvPr/>
          </p:nvCxnSpPr>
          <p:spPr>
            <a:xfrm>
              <a:off x="3133725" y="2662820"/>
              <a:ext cx="278241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6637002" y="1675447"/>
              <a:ext cx="444835" cy="28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6637001" y="2152187"/>
              <a:ext cx="268624" cy="28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6637001" y="2694411"/>
              <a:ext cx="444835" cy="28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V="1">
              <a:off x="5038725" y="1058856"/>
              <a:ext cx="0" cy="2555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98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Эвакуационные органы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5853" y="829470"/>
            <a:ext cx="1126244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Сборные эвакуационные пункты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(далее – СЭП) создаются для сбора и постановки на учет эвакуируемого населения и организованной отправки его в безопасные районы.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СЭП располагаются вблизи пунктов посадки на транспорт и в исходных пунктах маршрутов пешей эвакуации, как правило, в зданиях общественного назначения, обеспечивающих одновременное нахождение людей не менее чем на один эвакуационный эшелон (поезд, судно) (до 4-5 тыс. чел.), на одну автомобильную или пешую колонну (до 2 тыс. чел.).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600" b="1" i="1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 </a:t>
            </a:r>
            <a:r>
              <a:rPr lang="ru-RU" sz="16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СЭП закрепляются:</a:t>
            </a:r>
            <a:endParaRPr lang="ru-RU" sz="16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ближайшие защитные сооружения гражданской обороны и(или) приспосабливаемые для укрытия населения заглубленные помещения и другие сооружения подземного пространства, включая метрополитены, а также оборудуются простейшие укрытия;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медицинское учреждение;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орган правопорядка;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организации, поставляемые транспорт для осуществления вывоза населения;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организации жилищно-коммунального хозяйства, осуществляющие управление жилым фондом за вознаграждение или на договорной основе, а также товарищества собственников жилья.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i="1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 </a:t>
            </a:r>
            <a:r>
              <a:rPr lang="ru-RU" sz="1600" b="1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СЭП прикрепляются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организации, работники которых с неработающими членами семей, а также население, не занятое в производстве, эвакуируются через этот СЭП. Прикрепление населения к СЭП производится из расчета 4 000 – 5 000 чел. на один пункт, количество транспортных средств, подаваемых на СЭП, определяется в соответствии с численностью приписанного населения.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5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Эвакуационные органы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5853" y="829470"/>
            <a:ext cx="11262443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Промежуточные пункты эвакуации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создаются в целях: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кратковременного размещения населения за пределами зон возможных разрушений в ближайших населенных пунктах безопасных районов, расположенных вблизи железнодорожных, автомобильных и водных путей сообщения и оборудованных укрытиями и (или) приспосабливаемыми для укрытия населения заглубленными помещениями и другими сооружениями подземного пространства, а также простейшими укрытиями;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перерегистрации населения и проведения при необходимости дозиметрического и химического контроля, обмена одежды и обуви или их специальной обработки, оказания медицинской помощи, санитарной обработки эвакуированного населения и последующей организованной отправки его в места постоянного размещения в безопасных районах</a:t>
            </a:r>
            <a:r>
              <a:rPr lang="ru-RU" sz="16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Приемные эвакуационные пункты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создаются для организации приема и учета прибывающих пеших колонн, эвакуационных эшелонов (поездов, судов), автоколонн с эвакуированными населением, материальными и культурными ценностями и последующей их отправки в места постоянного размещения (хранения) в безопасных районах.</a:t>
            </a:r>
          </a:p>
        </p:txBody>
      </p:sp>
    </p:spTree>
    <p:extLst>
      <p:ext uri="{BB962C8B-B14F-4D97-AF65-F5344CB8AC3E}">
        <p14:creationId xmlns:p14="http://schemas.microsoft.com/office/powerpoint/2010/main" val="23392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Эвакуационные органы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5853" y="991395"/>
            <a:ext cx="11262443" cy="444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Группы управления на маршрутах пешей эвакуации населения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возглавляемые начальниками маршрутов, которые назначаются решениями руководителей соответствующих эвакуационных комиссий, осуществляют: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а) организацию и обеспечение движения пеших колонн на маршруте;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б) ведение радиационной, химической и инженерной разведки на маршруте;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в) оказание медицинской помощи в пути следования;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г) организацию охраны общественного порядка</a:t>
            </a:r>
            <a:r>
              <a:rPr lang="ru-RU" sz="16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49580" algn="just">
              <a:lnSpc>
                <a:spcPct val="115000"/>
              </a:lnSpc>
            </a:pPr>
            <a:endParaRPr lang="ru-RU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Администрации пунктов посадки (высадки)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формируемые из руководителей и представителей соответствующих транспортных организаций, создаются в целях: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а) обеспечения своевременной подачи специально оборудованных для перевозки людей транспортных средств к местам посадки (высадки);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б) организации посадки (высадки) населения на транспортные средства;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в) организации погрузки (выгрузки) материальных и культурных ценностей, подлежащих эвакуации;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г) обеспечения своевременной отправки (прибытия) эвакуационных эшелонов (поездов, судов), автоколонн, их учета и информирования соответствующих эвакуационных комиссий.</a:t>
            </a:r>
          </a:p>
        </p:txBody>
      </p:sp>
    </p:spTree>
    <p:extLst>
      <p:ext uri="{BB962C8B-B14F-4D97-AF65-F5344CB8AC3E}">
        <p14:creationId xmlns:p14="http://schemas.microsoft.com/office/powerpoint/2010/main" val="42255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Планирование эвакуационных мероприятий 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465853" y="991395"/>
            <a:ext cx="11262443" cy="352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Планирование, подготовка и проведение эвакуации осуществляются во взаимодействии с органами военного управления по вопросам: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а)	использования транспортных коммуникаций и транспортных средств;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б)	выделения сил и средств для совместного регулирования движения на маршрутах эвакуации, обеспечения охраны общественного порядка и сохранности материальных и культурных ценностей;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в)	обеспечения ведения радиационной, химической, биологической, инженерной и противопожарной разведки;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г)	выделения сил и средств для обеспечения радиационной, химической, биологической, инженерной защиты населения, санитарно-противоэпидемических и лечебно-профилактических мероприятий;</a:t>
            </a:r>
          </a:p>
          <a:p>
            <a:pPr indent="449580" algn="just">
              <a:lnSpc>
                <a:spcPct val="115000"/>
              </a:lnSpc>
            </a:pP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другим вопросам.</a:t>
            </a:r>
            <a:endParaRPr lang="ru-RU" sz="16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</a:pPr>
            <a:endParaRPr lang="ru-RU" sz="16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</a:pPr>
            <a:r>
              <a:rPr lang="ru-RU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Планы </a:t>
            </a: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эвакуационных мероприятий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являются составной и неотъемлемой частью планов гражданской обороны и защиты населения (планов гражданской обороны). </a:t>
            </a:r>
          </a:p>
        </p:txBody>
      </p:sp>
    </p:spTree>
    <p:extLst>
      <p:ext uri="{BB962C8B-B14F-4D97-AF65-F5344CB8AC3E}">
        <p14:creationId xmlns:p14="http://schemas.microsoft.com/office/powerpoint/2010/main" val="11934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</a:rPr>
              <a:t>Перечень исходных данных для </a:t>
            </a:r>
            <a:r>
              <a:rPr lang="ru-RU" b="1" i="1" dirty="0" smtClean="0">
                <a:solidFill>
                  <a:schemeClr val="bg1"/>
                </a:solidFill>
              </a:rPr>
              <a:t>планирования  эвакуационных мероприятий 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81314" y="764024"/>
            <a:ext cx="1126244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радиационно-, химически-, биологически-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пожаровзрывоопасных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объектов, гидротехнических сооружений, а также магистральных газопроводов, нефтепроводов, продуктопроводов, скотомогильников, захоронений радиоактивных отходов, токсичных промышленных отходов; 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зон возможных опасностей и прогнозные данные по обстановке, которая может сложиться в результате аварий (разрушений) объектов экономики и инфраструктуры или других стихийных бедствий, характерных для соответствующих территорий в данных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зонах;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(районов населенных пунктов),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попадающих в зоны возможных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опасностей;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подведомственных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власти и организациях, а также численности их работников (служащих), расположенных в зонах возможных опасностей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подведомственных органах власти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организациях, а также численности их работников (служащих), продолжающих осуществлять свою деятельность в зонах возможных опасностей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проживающего и осуществляющего производственную и экономическую деятельность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(работников),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численность нетрудоспособного и незанятого в производственной и экономической деятельности населения, располагающегося в зонах возможных опасностей и безопасных районах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безопасных районов, определяемый органами исполнительной власти субъекта Российской Федерации, по согласованию с объединёнными стратегическими командованиями военных округов (Северного флота), округами войск национальной гвардии Российской Федерации и Главными управлениями МЧС России по субъектам Российской Федерации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</a:rPr>
              <a:t>Перечень исходных данных для </a:t>
            </a:r>
            <a:r>
              <a:rPr lang="ru-RU" b="1" i="1" dirty="0" smtClean="0">
                <a:solidFill>
                  <a:schemeClr val="bg1"/>
                </a:solidFill>
              </a:rPr>
              <a:t>планирования  эвакуационных мероприятий 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9483" y="819945"/>
            <a:ext cx="1126244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наличии в населенных пунктах, располагающихся в безопасных районах, помещений и свободных площадей, пригодных для размещения эвакуируемого населения, а также помещений и свободных площадей в административных и складских помещениях, пригодных для размещения и хранения эвакуируемых материальных и культурных ценностей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материальных и культурных ценностей, подлежащих вывозу из зон возможных опасностей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размещению в безопасных районах, с указанием объемов и площадей, необходимых для их размещения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численности и категориям населения, подлежащего эвакуации (временному отселению и рассредоточению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численности имеющихся сил и средств, планируемых к привлечению по обеспечению проведения эвакуационных мероприятий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состоянию жизнеобеспечения населения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состоянию дорожной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сети;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транспорта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состоянию медицинского обеспечения эвакуации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по состоянию эвакуационных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исходные данные рекомендуемые методическими рекомендациями МЧС России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(утв.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10.02.2021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2-4-71-2-11дсп)</a:t>
            </a:r>
          </a:p>
        </p:txBody>
      </p:sp>
    </p:spTree>
    <p:extLst>
      <p:ext uri="{BB962C8B-B14F-4D97-AF65-F5344CB8AC3E}">
        <p14:creationId xmlns:p14="http://schemas.microsoft.com/office/powerpoint/2010/main" val="24263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19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-89749"/>
            <a:ext cx="9139477" cy="710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</a:rPr>
              <a:t>Перечень </a:t>
            </a:r>
            <a:r>
              <a:rPr lang="ru-RU" b="1" i="1" dirty="0" smtClean="0">
                <a:solidFill>
                  <a:schemeClr val="bg1"/>
                </a:solidFill>
              </a:rPr>
              <a:t>документов</a:t>
            </a:r>
            <a:r>
              <a:rPr lang="ru-RU" b="1" i="1" dirty="0">
                <a:solidFill>
                  <a:schemeClr val="bg1"/>
                </a:solidFill>
              </a:rPr>
              <a:t>, по подготовке и проведению эвакуационных мероприятий в центральном аппарате ФОИВ 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9483" y="819945"/>
            <a:ext cx="1126244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эвакуационной комиссии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о назначении должностных лиц в состав рабочей группы эвакуационной комиссии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организации эвакуационной комиссии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штатно-должностной список эвакуационной комиссии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обязанности должностных лиц эвакуационной комиссии и эвакуационных органов центрального аппарата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о назначении (включении) должностных лиц в эвакуационные органы центрального аппарата ФОИВ и взаимодействующие эвакуационные органы.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об эвакуационных органах центрального аппарата ФОИВ.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организации эвакуационных органов центрального аппарата ФОИВ;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 документы рекомендуемые методическими рекомендациями МЧС России (утв. 10.02.2021 № 2-4-71-2-11дсп)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2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19076" y="841842"/>
            <a:ext cx="117026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700" dirty="0"/>
              <a:t>Федеральный конституционный закон от 30 января 2002 г. № 1 -ФКЗ «О военном положении» (ред. от 01.07.2017);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sz="1700" dirty="0"/>
              <a:t>Федеральный конституционный закон от 30 мая 2001 г. № 3-ФКЗ «О чрезвычайном положении» (ред. от 03.07.2016);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 smtClean="0"/>
              <a:t>Федеральный </a:t>
            </a:r>
            <a:r>
              <a:rPr lang="ru-RU" sz="1700" dirty="0"/>
              <a:t>закон от 12 февраля 1998 г. № 28-ФЗ «О гражданской обороне» (ред. от </a:t>
            </a:r>
            <a:r>
              <a:rPr lang="ru-RU" sz="1700" dirty="0"/>
              <a:t>08.12.2020);</a:t>
            </a:r>
            <a:endParaRPr lang="ru-RU" sz="1700" dirty="0" smtClean="0"/>
          </a:p>
          <a:p>
            <a:pPr marL="342900" lvl="0" indent="-342900" algn="just">
              <a:buFont typeface="+mj-lt"/>
              <a:buAutoNum type="arabicPeriod"/>
            </a:pPr>
            <a:endParaRPr lang="ru-RU" sz="1200" dirty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/>
              <a:t>Федеральный закон от 21 декабря 1994 г. № 68-ФЗ «О защите населения и территорий от чрезвычайных ситуаций природного и техногенного характера» (ред. от 01.04.2020</a:t>
            </a:r>
            <a:r>
              <a:rPr lang="ru-RU" sz="1700" dirty="0" smtClean="0"/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 smtClean="0"/>
              <a:t>Указ </a:t>
            </a:r>
            <a:r>
              <a:rPr lang="ru-RU" sz="1700" dirty="0"/>
              <a:t>Президента Российской Федерации от 20 декабря 2016 г. № 696 </a:t>
            </a:r>
            <a:r>
              <a:rPr lang="ru-RU" sz="1700" dirty="0" smtClean="0"/>
              <a:t>«</a:t>
            </a:r>
            <a:r>
              <a:rPr lang="ru-RU" sz="1700" dirty="0"/>
              <a:t>Об утверждении Основ государственной политики Российской Федерации в области гражданской обороны на период до 2030 года</a:t>
            </a:r>
            <a:r>
              <a:rPr lang="ru-RU" sz="1700" dirty="0" smtClean="0"/>
              <a:t>»;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/>
              <a:t>Постановление Правительства Российской Федерации от 26 ноября 2007 г. № 804 «Об утверждении Положения о гражданской обороне в Российской Федерации» (ред. от 30.09.2019</a:t>
            </a:r>
            <a:r>
              <a:rPr lang="ru-RU" sz="1700" dirty="0" smtClean="0"/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 smtClean="0"/>
              <a:t>Постановление </a:t>
            </a:r>
            <a:r>
              <a:rPr lang="ru-RU" sz="1700" dirty="0"/>
              <a:t>Правительства Российской Федерации от 7 октября 2019 г. «О порядке приведения в готовность гражданской обороны</a:t>
            </a:r>
            <a:r>
              <a:rPr lang="ru-RU" sz="1700" dirty="0" smtClean="0"/>
              <a:t>»;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 smtClean="0"/>
              <a:t>Постановление </a:t>
            </a:r>
            <a:r>
              <a:rPr lang="ru-RU" sz="1700" dirty="0"/>
              <a:t>Правительства Российской Федерации от 22 июня 2004 г. № 303 «О порядке эвакуации населения, материальных и культурных ценностей в безопасные районы» (ред. от 03.02.2016 № 61</a:t>
            </a:r>
            <a:r>
              <a:rPr lang="ru-RU" sz="1700" dirty="0" smtClean="0"/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1200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ru-RU" sz="1700" dirty="0" smtClean="0"/>
              <a:t>Постановление </a:t>
            </a:r>
            <a:r>
              <a:rPr lang="ru-RU" sz="1700" dirty="0"/>
              <a:t>Правительства Российской Федерации от 11 сентября 1998 г. </a:t>
            </a:r>
            <a:r>
              <a:rPr lang="ru-RU" sz="1700" dirty="0" smtClean="0"/>
              <a:t>«</a:t>
            </a:r>
            <a:r>
              <a:rPr lang="ru-RU" sz="1700" dirty="0"/>
              <a:t>Об утверждении Положения об основных принципах осуществления мероприятий по защите в период мобилизации и в военное время культурных ценностей, относящихся к федеральной собственности</a:t>
            </a:r>
            <a:r>
              <a:rPr lang="ru-RU" sz="1700" dirty="0" smtClean="0"/>
              <a:t>»;</a:t>
            </a:r>
            <a:endParaRPr lang="ru-RU" sz="17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55589" y="74456"/>
            <a:ext cx="1041234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 И ЛИТЕРАТУРЫ: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20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Обеспечение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5745" y="692438"/>
            <a:ext cx="11700029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выполнения эвакуационных мероприятий осуществляется федеральными органами исполнительной власти, органами государственной власти субъектов Российской Федерации, органами местного самоуправления и организациями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их органами управления, силами и средствами гражданской обороны и единой государственной системы предупреждения и ликвидации чрезвычайных ситуаций, в том числе организациями, обеспечивающими выполнение мероприятий по гражданской обороне федерального органа исполнительной власти, регионального и местного уровней.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746" y="4031209"/>
            <a:ext cx="11700029" cy="23575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</a:pPr>
            <a:r>
              <a:rPr lang="ru-RU" sz="1600" b="1" dirty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механизмы обеспечения выполнения эвакуационных мероприятий</a:t>
            </a:r>
          </a:p>
          <a:p>
            <a:pPr indent="450215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	разработка и реализация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ведомственных программ, предусматривающих финансовое обеспечение выполнения эвакуационных мероприятий;</a:t>
            </a:r>
          </a:p>
          <a:p>
            <a:pPr indent="450215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	разработка и реализация мобилизационных планов экономики Российской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Федерации,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предусматривающих обеспечение выполнения эвакуационных мероприятий, согласно методическим указаниям Военно-промышленной комиссии Российской Федерации по разработке Мобилизационного плана экономики Российской Федерации на 2021-2025 годы, утверждённым протоколом коллегии ВПК РФ от 30 октября 2019 г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	создание и использование запасов материально-технических, продовольственных, медицинских и иных средств, созданных для первоочередного жизнеобеспечения населения, пострадавшего при военных конфликтах или вследствие этих конфликтов, а также при чрезвычайных ситуациях.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745" y="2361357"/>
            <a:ext cx="11700029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органах исполнительной власти субъектов Российской Федерации, органах местного самоуправления и организациях обеспечение выполнения эвакуационных мероприятий осуществляется также созданными ими спасательными службами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(медицинской, инженерной, коммунально-технической, противопожарной, охраны общественного порядка, защиты животных и растений, оповещения и связи, защиты культурных ценностей, автотранспортной, торговли и питания и другими).</a:t>
            </a:r>
          </a:p>
        </p:txBody>
      </p:sp>
    </p:spTree>
    <p:extLst>
      <p:ext uri="{BB962C8B-B14F-4D97-AF65-F5344CB8AC3E}">
        <p14:creationId xmlns:p14="http://schemas.microsoft.com/office/powerpoint/2010/main" val="18412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21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Обеспечение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5"/>
          <p:cNvGrpSpPr/>
          <p:nvPr/>
        </p:nvGrpSpPr>
        <p:grpSpPr>
          <a:xfrm>
            <a:off x="209550" y="761340"/>
            <a:ext cx="9315450" cy="4362680"/>
            <a:chOff x="209550" y="761340"/>
            <a:chExt cx="9315450" cy="436268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09550" y="761340"/>
              <a:ext cx="8153400" cy="37548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ОСНОВНЫЕ ВИДЫ ОБЕСПЕЧЕНИЯ </a:t>
              </a:r>
              <a:r>
                <a:rPr lang="ru-RU" sz="16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ЭВАКУАЦИОННЫХ МЕРОПРИЯТИЙ</a:t>
              </a:r>
              <a:endPara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31108" y="1325250"/>
              <a:ext cx="5728418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радиационная, химическая и биологическая защита населения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31108" y="1856186"/>
              <a:ext cx="2535951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медицинское обеспечение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31108" y="2359613"/>
              <a:ext cx="2535951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материальное обеспечение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31108" y="2879968"/>
              <a:ext cx="2535951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транспортное обеспечение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31107" y="3424668"/>
              <a:ext cx="2535951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инженерное обеспечение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31107" y="3945023"/>
              <a:ext cx="8893893" cy="6586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обеспечение общественного порядка в местах сбора и размещения эвакуируемого населения, а также регулирование дорожного движения на маршрутах эвакуации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31107" y="4748533"/>
              <a:ext cx="3797257" cy="37548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информационное обеспечение населения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4937202" y="5256512"/>
            <a:ext cx="6851496" cy="111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Финансирование эвакуационных мероприятий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осуществляется</a:t>
            </a:r>
            <a:r>
              <a:rPr lang="ru-RU" sz="16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1600" b="1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федеральными органами исполнительной власти 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 подведомственными им бюджетными организациями – за счет средств федерального </a:t>
            </a:r>
            <a:r>
              <a:rPr lang="ru-RU" sz="16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бюджета</a:t>
            </a:r>
            <a:r>
              <a:rPr lang="ru-RU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1468590" y="-1136"/>
            <a:ext cx="8816975" cy="6001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latin typeface="Times New Roman" panose="02020603050405020304" pitchFamily="18" charset="0"/>
              </a:rPr>
              <a:t>МИНИСТЕРСТВО РОССИЙСКОЙ ФЕДЕРАЦИИ </a:t>
            </a:r>
            <a:br>
              <a:rPr lang="ru-RU" sz="1100" b="1" i="1" dirty="0" smtClean="0">
                <a:latin typeface="Times New Roman" panose="02020603050405020304" pitchFamily="18" charset="0"/>
              </a:rPr>
            </a:br>
            <a:r>
              <a:rPr lang="ru-RU" sz="1100" b="1" i="1" dirty="0" smtClean="0">
                <a:latin typeface="Times New Roman" panose="02020603050405020304" pitchFamily="18" charset="0"/>
              </a:rPr>
              <a:t>ПО ДЕЛАМ ГРАЖДАНСКОЙ ОБОРОНЫ, ЧРЕЗВЫЧАЙНЫМ СИТУАЦИЯМ </a:t>
            </a:r>
            <a:br>
              <a:rPr lang="ru-RU" sz="1100" b="1" i="1" dirty="0" smtClean="0">
                <a:latin typeface="Times New Roman" panose="02020603050405020304" pitchFamily="18" charset="0"/>
              </a:rPr>
            </a:br>
            <a:r>
              <a:rPr lang="ru-RU" sz="1100" b="1" i="1" dirty="0" smtClean="0">
                <a:latin typeface="Times New Roman" panose="02020603050405020304" pitchFamily="18" charset="0"/>
              </a:rPr>
              <a:t>И ЛИКВИДАЦИИ ПОСЛЕДСТВИЙ СТИХИЙНЫХ БЕДСТВИЙ</a:t>
            </a:r>
            <a:endParaRPr lang="ru-RU" sz="1100" b="1" i="1" dirty="0">
              <a:latin typeface="Times New Roman" panose="02020603050405020304" pitchFamily="18" charset="0"/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22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381943" y="6392288"/>
            <a:ext cx="8816975" cy="3385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г. Москва, 2021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817296" y="823512"/>
            <a:ext cx="10632934" cy="83097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Семинара по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гражданской обороне с руководителями (работниками) структурных подразделений, уполномоченных на решение задач в области гражданской обороны, федеральных органов исполнительной власти</a:t>
            </a: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в ФГБВОУ ВО «Академия гражданской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защиты МЧС России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»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4855221" y="4922706"/>
            <a:ext cx="6810797" cy="10771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418" tIns="45708" rIns="91418" bIns="45708">
            <a:spAutoFit/>
          </a:bodyPr>
          <a:lstStyle/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Советник Департамента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гражданской обороны </a:t>
            </a:r>
            <a:endParaRPr lang="ru-RU" sz="16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и </a:t>
            </a:r>
            <a:r>
              <a:rPr lang="ru-RU" sz="16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защиты </a:t>
            </a: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населения МЧС России</a:t>
            </a:r>
          </a:p>
          <a:p>
            <a:pPr algn="ctr" defTabSz="1058599">
              <a:defRPr/>
            </a:pPr>
            <a:endParaRPr lang="ru-RU" sz="16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  <a:p>
            <a:pPr algn="ctr" defTabSz="1058599">
              <a:defRPr/>
            </a:pPr>
            <a:r>
              <a:rPr lang="ru-RU" sz="16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полковник	ЛАХНОВ Евгений Александрович</a:t>
            </a:r>
            <a:endParaRPr lang="ru-RU" sz="16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70078" y="3018073"/>
            <a:ext cx="11213997" cy="70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5" rIns="91408" bIns="45705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внимание!</a:t>
            </a:r>
            <a:endParaRPr lang="ru-RU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7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29483" y="1150145"/>
            <a:ext cx="115770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10"/>
            </a:pPr>
            <a:r>
              <a:rPr lang="ru-RU" dirty="0" smtClean="0"/>
              <a:t>Приказ </a:t>
            </a:r>
            <a:r>
              <a:rPr lang="ru-RU" dirty="0"/>
              <a:t>МЧС России от 27.03.2020 № 216дсп «Об утверждении Порядка разработки, согласования и утверждения планов гражданской обороны и защиты населения (планов гражданской обороны)» (Зарегистрировано в Минюсте России 30.04.2020, регистрационный № 58257</a:t>
            </a:r>
            <a:r>
              <a:rPr lang="ru-RU" dirty="0" smtClean="0"/>
              <a:t>);</a:t>
            </a:r>
          </a:p>
          <a:p>
            <a:pPr marL="342900" lvl="0" indent="-342900" algn="just">
              <a:buFont typeface="+mj-lt"/>
              <a:buAutoNum type="arabicPeriod" startAt="10"/>
            </a:pPr>
            <a:endParaRPr lang="ru-RU" dirty="0"/>
          </a:p>
          <a:p>
            <a:pPr marL="342900" lvl="0" indent="-342900" algn="just">
              <a:buFont typeface="+mj-lt"/>
              <a:buAutoNum type="arabicPeriod" startAt="10"/>
            </a:pPr>
            <a:r>
              <a:rPr lang="ru-RU" dirty="0" smtClean="0"/>
              <a:t>Методические </a:t>
            </a:r>
            <a:r>
              <a:rPr lang="ru-RU" dirty="0"/>
              <a:t>рекомендации МЧС России по планированию, подготовке и проведению эвакуации населения, материальных и культурных ценностей в безопасные </a:t>
            </a:r>
            <a:r>
              <a:rPr lang="ru-RU" dirty="0" smtClean="0"/>
              <a:t>районы (утв. 10.02.2021 </a:t>
            </a:r>
            <a:r>
              <a:rPr lang="ru-RU" smtClean="0"/>
              <a:t>№ 2-4-71-2-11дсп);</a:t>
            </a:r>
            <a:endParaRPr lang="ru-RU" dirty="0" smtClean="0"/>
          </a:p>
          <a:p>
            <a:pPr marL="342900" lvl="0" indent="-342900" algn="just">
              <a:buFont typeface="+mj-lt"/>
              <a:buAutoNum type="arabicPeriod" startAt="10"/>
            </a:pPr>
            <a:endParaRPr lang="ru-RU" dirty="0" smtClean="0"/>
          </a:p>
          <a:p>
            <a:pPr marL="342900" lvl="0" indent="-342900" algn="just">
              <a:buFont typeface="+mj-lt"/>
              <a:buAutoNum type="arabicPeriod" startAt="10"/>
            </a:pPr>
            <a:r>
              <a:rPr lang="ru-RU" dirty="0" smtClean="0"/>
              <a:t>Методические </a:t>
            </a:r>
            <a:r>
              <a:rPr lang="ru-RU" dirty="0"/>
              <a:t>рекомендации МЧС России по определению безопасных районов, пригодных для размещения эвакуируемого населения, материальных и культурных ценностей в субъектах Российской Федерации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утв. 26.04.2012 </a:t>
            </a:r>
            <a:r>
              <a:rPr lang="ru-RU" dirty="0" smtClean="0"/>
              <a:t>№</a:t>
            </a:r>
            <a:r>
              <a:rPr lang="ru-RU" dirty="0"/>
              <a:t> 2-4-87-11-14).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55589" y="74456"/>
            <a:ext cx="1041234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 И ЛИТЕРАТУРЫ: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522727" y="61345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</a:t>
            </a:r>
            <a:r>
              <a:rPr lang="ru-RU" b="1" i="1" dirty="0">
                <a:solidFill>
                  <a:schemeClr val="bg1"/>
                </a:solidFill>
              </a:rPr>
              <a:t>, объем и характер проведения 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3091" y="555602"/>
            <a:ext cx="321253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Понятия и </a:t>
            </a:r>
            <a:r>
              <a:rPr lang="ru-RU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определения:</a:t>
            </a:r>
            <a:endParaRPr lang="ru-RU" sz="1600" b="1" dirty="0">
              <a:solidFill>
                <a:srgbClr val="1F4D78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609" y="4390864"/>
            <a:ext cx="11758399" cy="5680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Безопасными районами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населенные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пункты (территории), расположенные за пределами зон возможных опасностей, подготовленные для размещения и жизнеобеспечения местного и эвакуированного населения, а также для размещения материальных и культурных ценностей.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3264" y="5677849"/>
            <a:ext cx="11758399" cy="10833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Эвакуационные мероприятия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 согласованных по целям, задачам, месту и времени мероприятий по подготовке и проведению эвакуации населения, материальных и культурных ценностей, направленных на недопущение (снижение) потерь населения, материальных и культурных ценностей в ходе военных конфликтов или в обстановке, сложившейся вследствие этих конфликтов, при чрезвычайных ситуациях природного и техногенного характера, а также мероприятий по подготовке и проведению реэвакуации.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6609" y="985670"/>
            <a:ext cx="11758399" cy="5680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населения, материальных и культурных ценностей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комплекс мероприятий по организованному вывозу (выводу) населения, материальных и культурных ценностей из зон возможных опасностей и их размещение в безопасных районах.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6609" y="3524637"/>
            <a:ext cx="11758399" cy="8158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Рассредоточение населения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комплекс мероприятий по организованному вывозу (выводу) из зон возможных опасностей и размещению в безопасных районах для проживания и отдыха рабочих смен организаций, продолжающих свою деятельность в этих зонах,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занятых непосредственно в производственной деятельности.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3264" y="5036027"/>
            <a:ext cx="11758399" cy="58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Реэвакуация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возвращение (перемещение) населения, материальных и культурных ценностей из безопасных районов в районы (места) их размещения до эвакуации.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3091" y="1680256"/>
            <a:ext cx="11228572" cy="835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населения, материальных и культурных ценностей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объектов хозяйственного, социального и культурного назначения, временное отселение жителей и рассредоточение населения из зон возможных опасностей с обязательным предоставлением таким жителям и населению стационарных или временных жилых помещений в безопасных районах.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43091" y="2603404"/>
            <a:ext cx="11228572" cy="835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объектов хозяйственного, социального и культурного назначения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организованный вывоз материальных и культурных ценностей из зон возможных опасностей, их размещение (рассредоточение) по нескольким объектам и обеспечение сохранности в безопасных районах.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Определение </a:t>
            </a:r>
            <a:r>
              <a:rPr lang="ru-RU" b="1" i="1" dirty="0">
                <a:solidFill>
                  <a:schemeClr val="bg1"/>
                </a:solidFill>
              </a:rPr>
              <a:t>зон возможных опасностей и безопасных районов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6871" y="1150145"/>
            <a:ext cx="11401425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Зоны возможных опасностей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определяются заблаговременно в мирное время органами исполнительной власти субъектов Российской Федерации и органами местного самоуправления по согласованию с главными управлениями МЧС России по субъектам Российской Федерации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Безопасные районы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определяются заблаговременно по согласованию с органами исполнительной власти субъектов Российской Федерации, органами местного самоуправления, органами, осуществляющими управление гражданской обороной, и органами военного управления.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Подготовка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безопасных районов к размещению и жизнеобеспечению эвакуированного населения, а также для размещения и хранения материальных и культурных ценностей осуществляется заблаговременно в мирное время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FF33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Перечень безопасных районов </a:t>
            </a:r>
            <a:r>
              <a:rPr 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определяется </a:t>
            </a: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нормативным правовым (распорядительным) актом органа исполнительной власти субъекта Российской Федерации.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522727" y="61345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</a:t>
            </a:r>
            <a:r>
              <a:rPr lang="ru-RU" b="1" i="1" dirty="0">
                <a:solidFill>
                  <a:schemeClr val="bg1"/>
                </a:solidFill>
              </a:rPr>
              <a:t>, объем и характер проведения 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3908" y="2562579"/>
            <a:ext cx="6990035" cy="6232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Рассредоточению подлежат </a:t>
            </a:r>
            <a:endParaRPr lang="ru-RU" sz="16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рабочие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организаций, продолжающих свою деятельность в зонах возможных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опасностей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173908" y="3369724"/>
            <a:ext cx="11785104" cy="835613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осуществляется из зон:</a:t>
            </a:r>
          </a:p>
          <a:p>
            <a:pPr algn="ctr">
              <a:lnSpc>
                <a:spcPct val="115000"/>
              </a:lnSpc>
            </a:pP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возможных сильных разрушений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возможного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радиоактивного заражения;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химического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биологического </a:t>
            </a: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загрязнения; </a:t>
            </a:r>
          </a:p>
          <a:p>
            <a:pPr algn="ctr">
              <a:lnSpc>
                <a:spcPct val="115000"/>
              </a:lnSpc>
            </a:pPr>
            <a:r>
              <a:rPr lang="ru-RU" sz="1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возможного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катастрофического затопления.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51013" y="603233"/>
            <a:ext cx="2636304" cy="3527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Эвакуации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подлежат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3908" y="1191778"/>
            <a:ext cx="4083767" cy="8356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организаций, переносящих свою деятельность в безопасные районы, а также неработающие члены семей указанных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04226" y="1199022"/>
            <a:ext cx="2759717" cy="8158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нетрудоспособное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население, проживающее в зонах возможных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опасностей</a:t>
            </a: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484392" y="1079558"/>
            <a:ext cx="8177812" cy="71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486298" y="1072488"/>
            <a:ext cx="2024" cy="119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5722725" y="1079558"/>
            <a:ext cx="2024" cy="119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0655500" y="1086738"/>
            <a:ext cx="2024" cy="119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6046348" y="960268"/>
            <a:ext cx="2024" cy="119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92735" y="1191778"/>
            <a:ext cx="1952840" cy="13311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материальные и культурные ценности, находящиеся в зонах возможных опасностей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59905" y="4405720"/>
            <a:ext cx="11772886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7200" algn="just"/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населения (временное отселение населения и рассредоточение)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работников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планируются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заблаговременно в мирное время и осуществляются по территориально-производственному принципу, в соответствии с которым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переносящих свою деятельность в безопасные районы, рассредоточение работников организаций, а также временное отселение неработающих членов семей указанных работников организуются и проводятся соответствующими должностными лицами организаций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отселение остального нетрудоспособного и не занятого в производстве населения организуется по месту жительства должностными лицами соответствующих органов местного самоуправления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рассредоточении работники организаций, проживание в зонах возможных опасностей, а также неработающие члены их семей размещаются в ближайших к указанным организациям безопасных районах с учетом наличия внутригородских и загородных путей сообщения.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396932" y="1191778"/>
            <a:ext cx="2547418" cy="13311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культурные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ценности, относящихся к федеральной собственности, находящиеся в приграничных зонах и в зонах возможных опасностей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8227800" y="1089083"/>
            <a:ext cx="2024" cy="119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28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5334" y="689442"/>
            <a:ext cx="10539259" cy="1341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подготовки и проведения эвакуационных мероприятий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 максимально возможное снижение людских потерь и обеспечение сохранности материальных и культурных ценностей от опасностей, возникающих при военных конфликтах или вследствие этих конфликтов, а также при чрезвычайных ситуациях природного и техногенного характера.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5334" y="2953518"/>
            <a:ext cx="10524049" cy="35708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</a:pPr>
            <a:r>
              <a:rPr lang="ru-RU" b="1" i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повседневной деятельности: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созданием (совершенствованием) нормативно-правовой и нормативно-технической базы в области эвакуации населения, материальных и культурных ценностей;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организацией планирования, подготовки и проведения эвакуации населения, материальных и культурных ценностей;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созданием и организацией деятельности эвакуационных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 подготовкой их руководящего и личного состава;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подготовкой населения в области гражданской обороны;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подготовкой безопасных районов для размещения и жизнеобеспечения эвакуируемого (временно отселяемого и рассредоточиваемого) населения, а также для размещения и хранения вывозимых материальных и культурных ценностей;</a:t>
            </a: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2335886" y="2279260"/>
            <a:ext cx="7353300" cy="590342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 цели достигаются решением следующих основных задач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0900" y="994078"/>
            <a:ext cx="10626724" cy="35963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угрозе возникновения опасностей: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уточнением планов эвакуационных мероприятий;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доведением до установленных нормативов объемов запасов материально-технических, продовольственных, медицинских и иных средств, создаваемых в целях первоочередного жизнеобеспечения населения (при необходимости);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проверкой готовности:</a:t>
            </a:r>
          </a:p>
          <a:p>
            <a:pPr marL="57150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эвакуационных органов, сил и средств, обеспечивающих проведение эвакуационных мероприятий, к выполнению задач по предназначению;</a:t>
            </a:r>
          </a:p>
          <a:p>
            <a:pPr marL="57150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безопасных районов к размещению и жизнеобеспечению эвакуируемого населения; </a:t>
            </a:r>
          </a:p>
          <a:p>
            <a:pPr marL="57150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 размещения и хранения материальных и культурных ценностей, эвакуируемых из зон возможных опасностей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3"/>
          <p:cNvGrpSpPr>
            <a:grpSpLocks/>
          </p:cNvGrpSpPr>
          <p:nvPr/>
        </p:nvGrpSpPr>
        <p:grpSpPr bwMode="auto">
          <a:xfrm>
            <a:off x="0" y="51266"/>
            <a:ext cx="10668000" cy="479425"/>
            <a:chOff x="0" y="119"/>
            <a:chExt cx="5760" cy="302"/>
          </a:xfrm>
        </p:grpSpPr>
        <p:sp>
          <p:nvSpPr>
            <p:cNvPr id="15371" name="Rectangle 4"/>
            <p:cNvSpPr>
              <a:spLocks noChangeArrowheads="1"/>
            </p:cNvSpPr>
            <p:nvPr/>
          </p:nvSpPr>
          <p:spPr bwMode="auto">
            <a:xfrm>
              <a:off x="0" y="119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2" name="Rectangle 5"/>
            <p:cNvSpPr>
              <a:spLocks noChangeArrowheads="1"/>
            </p:cNvSpPr>
            <p:nvPr/>
          </p:nvSpPr>
          <p:spPr bwMode="auto">
            <a:xfrm>
              <a:off x="0" y="220"/>
              <a:ext cx="5760" cy="1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0" y="320"/>
              <a:ext cx="5760" cy="101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2" name="Group 7"/>
          <p:cNvGrpSpPr>
            <a:grpSpLocks/>
          </p:cNvGrpSpPr>
          <p:nvPr/>
        </p:nvGrpSpPr>
        <p:grpSpPr bwMode="auto">
          <a:xfrm>
            <a:off x="8040688" y="51266"/>
            <a:ext cx="4151312" cy="479425"/>
            <a:chOff x="1474" y="1071"/>
            <a:chExt cx="1020" cy="681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474" y="1071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474" y="1298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1474" y="1525"/>
              <a:ext cx="1020" cy="227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0708" name="AutoShape 52"/>
          <p:cNvSpPr>
            <a:spLocks noChangeArrowheads="1"/>
          </p:cNvSpPr>
          <p:nvPr/>
        </p:nvSpPr>
        <p:spPr bwMode="auto">
          <a:xfrm>
            <a:off x="113583" y="140249"/>
            <a:ext cx="431800" cy="287338"/>
          </a:xfrm>
          <a:prstGeom prst="roundRect">
            <a:avLst>
              <a:gd name="adj" fmla="val 45856"/>
            </a:avLst>
          </a:prstGeom>
          <a:solidFill>
            <a:srgbClr val="0000FF"/>
          </a:solidFill>
          <a:ln>
            <a:noFill/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18" tIns="45708" rIns="91418" bIns="45708" anchor="ctr"/>
          <a:lstStyle/>
          <a:p>
            <a:pPr algn="ctr">
              <a:defRPr/>
            </a:pPr>
            <a:fld id="{E00D9AC3-CE48-4244-BB52-0A310C4D51B3}" type="slidenum">
              <a:rPr lang="ru-RU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42798" y="62651"/>
            <a:ext cx="9139477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 algn="ctr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</a:rPr>
              <a:t>Цель </a:t>
            </a:r>
            <a:r>
              <a:rPr lang="ru-RU" b="1" i="1" dirty="0">
                <a:solidFill>
                  <a:schemeClr val="bg1"/>
                </a:solidFill>
              </a:rPr>
              <a:t>эвакуационных мероприятий</a:t>
            </a:r>
            <a:endParaRPr lang="ru-RU" b="1" dirty="0">
              <a:solidFill>
                <a:schemeClr val="bg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8000" y="764161"/>
            <a:ext cx="11226800" cy="58262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</a:pPr>
            <a:r>
              <a:rPr lang="ru-RU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возникновении опасностей: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приведением в готовность эвакуационных органов, а также сил и средств, обеспечивающих проведение эвакуационных мероприятий;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развертыванием сборных, промежуточных и приемных эвакуационных пунктов, а также пунктов посадки (высадки) и погрузки (выгрузки);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выделением сил и средств, обеспечивающих проведение эвакуационных мероприятий для:</a:t>
            </a:r>
          </a:p>
          <a:p>
            <a:pPr marL="285750" indent="4572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вывода (вывоза) населения, материальных и культурных ценностей в безопасные районы;</a:t>
            </a:r>
          </a:p>
          <a:p>
            <a:pPr marL="285750" indent="4572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общественного порядка в местах сбора и размещения эвакуируемого населения, а также на маршрутах эвакуации;</a:t>
            </a:r>
          </a:p>
          <a:p>
            <a:pPr marL="285750" indent="4572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регулирования дорожного движения на маршрутах эвакуации;</a:t>
            </a:r>
          </a:p>
          <a:p>
            <a:pPr marL="285750" indent="4572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сохранности материальных и культурных ценностей;</a:t>
            </a:r>
          </a:p>
          <a:p>
            <a:pPr marL="285750" indent="45720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осуществления всех видов обеспечения;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проведением эвакуации населения, материальных и культурных ценностей;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эвакуируемого (рассредоточиваемого)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размещаемого в безопасных районах, жильем, имуществом первой необходимости, запасами воды, материально-техническими, продовольственными, медицинскими и иными средствами;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организацией его снабжения продовольственными и непродовольственными товарами, а также предоставлением медицинской помощи населению.</a:t>
            </a:r>
          </a:p>
        </p:txBody>
      </p:sp>
      <p:pic>
        <p:nvPicPr>
          <p:cNvPr id="16391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7934" y="24608"/>
            <a:ext cx="7207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98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2911</Words>
  <Application>Microsoft Office PowerPoint</Application>
  <PresentationFormat>Широкоэкранный</PresentationFormat>
  <Paragraphs>275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SimSun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Cooper_PC</dc:creator>
  <cp:lastModifiedBy>**Начальник отдела - Лахнов Е.А.</cp:lastModifiedBy>
  <cp:revision>134</cp:revision>
  <dcterms:created xsi:type="dcterms:W3CDTF">2019-06-03T23:25:00Z</dcterms:created>
  <dcterms:modified xsi:type="dcterms:W3CDTF">2021-04-07T07:55:42Z</dcterms:modified>
</cp:coreProperties>
</file>